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1"/>
  </p:notesMasterIdLst>
  <p:sldIdLst>
    <p:sldId id="256" r:id="rId2"/>
    <p:sldId id="305" r:id="rId3"/>
    <p:sldId id="257" r:id="rId4"/>
    <p:sldId id="307" r:id="rId5"/>
    <p:sldId id="306" r:id="rId6"/>
    <p:sldId id="308" r:id="rId7"/>
    <p:sldId id="309" r:id="rId8"/>
    <p:sldId id="310" r:id="rId9"/>
    <p:sldId id="31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208"/>
  </p:normalViewPr>
  <p:slideViewPr>
    <p:cSldViewPr snapToGrid="0" snapToObjects="1">
      <p:cViewPr varScale="1">
        <p:scale>
          <a:sx n="128" d="100"/>
          <a:sy n="128" d="100"/>
        </p:scale>
        <p:origin x="17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E2761-F720-FB41-BF71-C63D6C78C989}" type="datetimeFigureOut">
              <a:rPr lang="es-ES_tradnl" smtClean="0"/>
              <a:t>21/2/21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4C2407-FC83-8B4D-8BFE-C2A5B27B0E1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52112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48A2530-966C-5C44-A8D3-C85FAB26C61D}" type="datetimeFigureOut">
              <a:rPr lang="es-ES_tradnl" smtClean="0"/>
              <a:t>21/2/21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BD62-04FC-C84A-B845-AB1001DE6CCE}" type="slidenum">
              <a:rPr lang="es-ES_tradnl" smtClean="0"/>
              <a:t>‹Nº›</a:t>
            </a:fld>
            <a:endParaRPr lang="es-ES_trad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835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2530-966C-5C44-A8D3-C85FAB26C61D}" type="datetimeFigureOut">
              <a:rPr lang="es-ES_tradnl" smtClean="0"/>
              <a:t>21/2/21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BD62-04FC-C84A-B845-AB1001DE6CC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80787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2530-966C-5C44-A8D3-C85FAB26C61D}" type="datetimeFigureOut">
              <a:rPr lang="es-ES_tradnl" smtClean="0"/>
              <a:t>21/2/21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BD62-04FC-C84A-B845-AB1001DE6CCE}" type="slidenum">
              <a:rPr lang="es-ES_tradnl" smtClean="0"/>
              <a:t>‹Nº›</a:t>
            </a:fld>
            <a:endParaRPr lang="es-ES_tradnl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364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2530-966C-5C44-A8D3-C85FAB26C61D}" type="datetimeFigureOut">
              <a:rPr lang="es-ES_tradnl" smtClean="0"/>
              <a:t>21/2/21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BD62-04FC-C84A-B845-AB1001DE6CC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39929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2530-966C-5C44-A8D3-C85FAB26C61D}" type="datetimeFigureOut">
              <a:rPr lang="es-ES_tradnl" smtClean="0"/>
              <a:t>21/2/21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BD62-04FC-C84A-B845-AB1001DE6CCE}" type="slidenum">
              <a:rPr lang="es-ES_tradnl" smtClean="0"/>
              <a:t>‹Nº›</a:t>
            </a:fld>
            <a:endParaRPr lang="es-ES_trad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845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2530-966C-5C44-A8D3-C85FAB26C61D}" type="datetimeFigureOut">
              <a:rPr lang="es-ES_tradnl" smtClean="0"/>
              <a:t>21/2/21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BD62-04FC-C84A-B845-AB1001DE6CC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4338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2530-966C-5C44-A8D3-C85FAB26C61D}" type="datetimeFigureOut">
              <a:rPr lang="es-ES_tradnl" smtClean="0"/>
              <a:t>21/2/21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BD62-04FC-C84A-B845-AB1001DE6CC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57535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2530-966C-5C44-A8D3-C85FAB26C61D}" type="datetimeFigureOut">
              <a:rPr lang="es-ES_tradnl" smtClean="0"/>
              <a:t>21/2/21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BD62-04FC-C84A-B845-AB1001DE6CC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12037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2530-966C-5C44-A8D3-C85FAB26C61D}" type="datetimeFigureOut">
              <a:rPr lang="es-ES_tradnl" smtClean="0"/>
              <a:t>21/2/21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BD62-04FC-C84A-B845-AB1001DE6CC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84420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2530-966C-5C44-A8D3-C85FAB26C61D}" type="datetimeFigureOut">
              <a:rPr lang="es-ES_tradnl" smtClean="0"/>
              <a:t>21/2/21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BD62-04FC-C84A-B845-AB1001DE6CC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49290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2530-966C-5C44-A8D3-C85FAB26C61D}" type="datetimeFigureOut">
              <a:rPr lang="es-ES_tradnl" smtClean="0"/>
              <a:t>21/2/21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BD62-04FC-C84A-B845-AB1001DE6CCE}" type="slidenum">
              <a:rPr lang="es-ES_tradnl" smtClean="0"/>
              <a:t>‹Nº›</a:t>
            </a:fld>
            <a:endParaRPr lang="es-ES_trad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768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48A2530-966C-5C44-A8D3-C85FAB26C61D}" type="datetimeFigureOut">
              <a:rPr lang="es-ES_tradnl" smtClean="0"/>
              <a:t>21/2/21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97DBD62-04FC-C84A-B845-AB1001DE6CCE}" type="slidenum">
              <a:rPr lang="es-ES_tradnl" smtClean="0"/>
              <a:t>‹Nº›</a:t>
            </a:fld>
            <a:endParaRPr lang="es-ES_tradnl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76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59E5B9-6EA4-F140-9198-1041F2E6B5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>
            <a:normAutofit/>
          </a:bodyPr>
          <a:lstStyle/>
          <a:p>
            <a:r>
              <a:rPr lang="es-ES_tradnl" dirty="0"/>
              <a:t>Escultura románica y Gótica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5E2B2C8-00C1-8F42-9C1A-3E41DCDE9E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>
            <a:normAutofit/>
          </a:bodyPr>
          <a:lstStyle/>
          <a:p>
            <a:r>
              <a:rPr lang="es-ES_tradnl" dirty="0"/>
              <a:t>David Pardos</a:t>
            </a:r>
          </a:p>
          <a:p>
            <a:r>
              <a:rPr lang="es-ES_tradnl" dirty="0"/>
              <a:t>Antonio Serrano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4AAF85B-227B-4848-84C5-938B4F1701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63" b="17849"/>
          <a:stretch/>
        </p:blipFill>
        <p:spPr>
          <a:xfrm>
            <a:off x="20" y="10"/>
            <a:ext cx="9143980" cy="457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096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659" y="4572000"/>
            <a:ext cx="5293730" cy="1964266"/>
          </a:xfrm>
          <a:prstGeom prst="rect">
            <a:avLst/>
          </a:prstGeom>
          <a:solidFill>
            <a:srgbClr val="776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1398FB9-B4C4-7C4E-9F3D-A39F3E7F0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767072"/>
            <a:ext cx="4945641" cy="1625210"/>
          </a:xfrm>
        </p:spPr>
        <p:txBody>
          <a:bodyPr>
            <a:normAutofit/>
          </a:bodyPr>
          <a:lstStyle/>
          <a:p>
            <a:pPr algn="r"/>
            <a:r>
              <a:rPr lang="es-ES" dirty="0">
                <a:solidFill>
                  <a:srgbClr val="FFFFFF"/>
                </a:solidFill>
              </a:rPr>
              <a:t>1. La escultura románica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B125396-2882-1747-BBCE-45FE5C527C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6" r="3" b="3"/>
          <a:stretch/>
        </p:blipFill>
        <p:spPr>
          <a:xfrm>
            <a:off x="245660" y="321733"/>
            <a:ext cx="5293729" cy="41073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1" y="321732"/>
            <a:ext cx="3251710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6234B3-B650-324E-A7D2-E163276EC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0" y="321732"/>
            <a:ext cx="3247349" cy="6214534"/>
          </a:xfrm>
        </p:spPr>
        <p:txBody>
          <a:bodyPr anchor="ctr">
            <a:noAutofit/>
          </a:bodyPr>
          <a:lstStyle/>
          <a:p>
            <a:pPr algn="just"/>
            <a:r>
              <a:rPr lang="es-ES" sz="1900" dirty="0">
                <a:solidFill>
                  <a:srgbClr val="FFFFFF"/>
                </a:solidFill>
              </a:rPr>
              <a:t>La escultura tiene función didáctica y religiosa.</a:t>
            </a:r>
          </a:p>
          <a:p>
            <a:pPr algn="just"/>
            <a:r>
              <a:rPr lang="es-ES" sz="1900" dirty="0">
                <a:solidFill>
                  <a:srgbClr val="FFFFFF"/>
                </a:solidFill>
              </a:rPr>
              <a:t>La función era la de enseñar por eso la Biblia era la mayor fuente de información</a:t>
            </a:r>
          </a:p>
          <a:p>
            <a:pPr algn="just"/>
            <a:r>
              <a:rPr lang="es-ES" sz="1900" dirty="0">
                <a:solidFill>
                  <a:srgbClr val="FFFFFF"/>
                </a:solidFill>
              </a:rPr>
              <a:t>Características: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ES" sz="1900" dirty="0">
                <a:solidFill>
                  <a:srgbClr val="FFFFFF"/>
                </a:solidFill>
              </a:rPr>
              <a:t>Se adaptan a la arquitectura: alargaban o acortaban las figuras según el espacio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ES" sz="1900" dirty="0">
                <a:solidFill>
                  <a:srgbClr val="FFFFFF"/>
                </a:solidFill>
              </a:rPr>
              <a:t>Las figuras son esquemáticas: no es realista. Se adapta a lo que se quiere expresar (el personaje más importante es más grande). Tienen posturas rígidas, con formas expresivas.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ES" sz="1900" dirty="0">
                <a:solidFill>
                  <a:srgbClr val="FFFFFF"/>
                </a:solidFill>
              </a:rPr>
              <a:t>Estaban policromadas: aunque con el tiempo han perdido el color</a:t>
            </a:r>
          </a:p>
        </p:txBody>
      </p:sp>
    </p:spTree>
    <p:extLst>
      <p:ext uri="{BB962C8B-B14F-4D97-AF65-F5344CB8AC3E}">
        <p14:creationId xmlns:p14="http://schemas.microsoft.com/office/powerpoint/2010/main" val="3599062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109556B-EAE9-4435-B409-0519F2CBD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64199" cy="6858000"/>
          </a:xfrm>
          <a:prstGeom prst="rect">
            <a:avLst/>
          </a:prstGeom>
          <a:solidFill>
            <a:srgbClr val="6C6B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DC37828-D796-F440-B340-EBF93B2D7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4505270" cy="1499616"/>
          </a:xfrm>
        </p:spPr>
        <p:txBody>
          <a:bodyPr>
            <a:normAutofit/>
          </a:bodyPr>
          <a:lstStyle/>
          <a:p>
            <a:r>
              <a:rPr lang="es-ES_tradnl" sz="3700">
                <a:solidFill>
                  <a:srgbClr val="FFFFFF"/>
                </a:solidFill>
              </a:rPr>
              <a:t>Para realizar vuestra historia…debéis seguir la estética románica.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814CCBE-423E-41B2-A9F3-82679F49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684F851-68E9-4C1D-AD95-4C35DF1A4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286000"/>
            <a:ext cx="4505270" cy="4023360"/>
          </a:xfrm>
        </p:spPr>
        <p:txBody>
          <a:bodyPr>
            <a:normAutofit/>
          </a:bodyPr>
          <a:lstStyle/>
          <a:p>
            <a:r>
              <a:rPr lang="es-ES_tradnl" dirty="0">
                <a:solidFill>
                  <a:srgbClr val="FFFFFF"/>
                </a:solidFill>
              </a:rPr>
              <a:t>En estos capiteles veis figuras monstruosas. El artista sigue el siguiente estilo:</a:t>
            </a:r>
          </a:p>
          <a:p>
            <a:pPr lvl="1"/>
            <a:r>
              <a:rPr lang="es-ES_tradnl" sz="2000" dirty="0">
                <a:solidFill>
                  <a:srgbClr val="FFFFFF"/>
                </a:solidFill>
              </a:rPr>
              <a:t>Las figuras se adaptan al capitel</a:t>
            </a:r>
          </a:p>
          <a:p>
            <a:pPr lvl="1"/>
            <a:r>
              <a:rPr lang="es-ES_tradnl" sz="2000" dirty="0">
                <a:solidFill>
                  <a:srgbClr val="FFFFFF"/>
                </a:solidFill>
              </a:rPr>
              <a:t>Son esquemáticas</a:t>
            </a:r>
          </a:p>
        </p:txBody>
      </p:sp>
      <p:pic>
        <p:nvPicPr>
          <p:cNvPr id="7" name="Imagen 6" descr="Imagen que contiene edificio, grande, viejo, parado&#10;&#10;Descripción generada automáticamente">
            <a:extLst>
              <a:ext uri="{FF2B5EF4-FFF2-40B4-BE49-F238E27FC236}">
                <a16:creationId xmlns:a16="http://schemas.microsoft.com/office/drawing/2014/main" id="{9B966E98-BF5B-864F-B419-16631E8250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" b="22004"/>
          <a:stretch/>
        </p:blipFill>
        <p:spPr>
          <a:xfrm>
            <a:off x="5664199" y="10"/>
            <a:ext cx="3479801" cy="3428990"/>
          </a:xfrm>
          <a:prstGeom prst="rect">
            <a:avLst/>
          </a:prstGeom>
        </p:spPr>
      </p:pic>
      <p:pic>
        <p:nvPicPr>
          <p:cNvPr id="5" name="Marcador de contenido 4" descr="Imagen que contiene edificio, tabla, grande, parado&#10;&#10;Descripción generada automáticamente">
            <a:extLst>
              <a:ext uri="{FF2B5EF4-FFF2-40B4-BE49-F238E27FC236}">
                <a16:creationId xmlns:a16="http://schemas.microsoft.com/office/drawing/2014/main" id="{BEE02B5E-B275-7140-A1B9-D82AE35484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4" r="20788" b="4"/>
          <a:stretch/>
        </p:blipFill>
        <p:spPr>
          <a:xfrm>
            <a:off x="5664199" y="3429000"/>
            <a:ext cx="3479801" cy="3429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446A449-F568-7744-A7B9-9BD2171C6837}"/>
              </a:ext>
            </a:extLst>
          </p:cNvPr>
          <p:cNvSpPr txBox="1"/>
          <p:nvPr/>
        </p:nvSpPr>
        <p:spPr>
          <a:xfrm>
            <a:off x="1920867" y="6399014"/>
            <a:ext cx="3743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Monasterio de Santo Domingo de Silos</a:t>
            </a:r>
          </a:p>
        </p:txBody>
      </p:sp>
    </p:spTree>
    <p:extLst>
      <p:ext uri="{BB962C8B-B14F-4D97-AF65-F5344CB8AC3E}">
        <p14:creationId xmlns:p14="http://schemas.microsoft.com/office/powerpoint/2010/main" val="1307056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edificio, grande, tabla, hombre&#10;&#10;Descripción generada automáticamente">
            <a:extLst>
              <a:ext uri="{FF2B5EF4-FFF2-40B4-BE49-F238E27FC236}">
                <a16:creationId xmlns:a16="http://schemas.microsoft.com/office/drawing/2014/main" id="{9103B184-33C9-A342-9B42-F7257E1505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905" b="1"/>
          <a:stretch/>
        </p:blipFill>
        <p:spPr>
          <a:xfrm>
            <a:off x="363474" y="484632"/>
            <a:ext cx="2436390" cy="3511948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50F78CF7-743D-4F97-AEAF-6D872AEF4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23308" y="484632"/>
            <a:ext cx="812020" cy="3511948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7DCBFCC-8C5F-4A93-997F-0A2BB3F0D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2672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 descr="Imagen que contiene escultura, edificio, piedra, parado&#10;&#10;Descripción generada automáticamente">
            <a:extLst>
              <a:ext uri="{FF2B5EF4-FFF2-40B4-BE49-F238E27FC236}">
                <a16:creationId xmlns:a16="http://schemas.microsoft.com/office/drawing/2014/main" id="{0749576E-895A-994B-AB24-93147FE080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40" r="4" b="4"/>
          <a:stretch/>
        </p:blipFill>
        <p:spPr>
          <a:xfrm>
            <a:off x="363474" y="4150596"/>
            <a:ext cx="3371852" cy="2231808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578AD1F-0BA3-4503-BBFD-34FC4AAA4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826324"/>
            <a:ext cx="4197350" cy="54830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_tradnl" sz="2400" dirty="0"/>
              <a:t>Aquí veis dos capiteles, ambos nos cuentan una historia: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ES_tradnl" sz="2400" dirty="0"/>
              <a:t>En el primero, nos cuentan las bodas de Cana en la que Jesús convierte el agua en vino.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ES_tradnl" sz="2400" dirty="0"/>
              <a:t>En el segundo, el capitel representa uno de los reyes magos que van a adorar al niño Jesús</a:t>
            </a:r>
          </a:p>
        </p:txBody>
      </p:sp>
    </p:spTree>
    <p:extLst>
      <p:ext uri="{BB962C8B-B14F-4D97-AF65-F5344CB8AC3E}">
        <p14:creationId xmlns:p14="http://schemas.microsoft.com/office/powerpoint/2010/main" val="3793887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Estatua de una persona&#10;&#10;Descripción generada automáticamente con confianza baja">
            <a:extLst>
              <a:ext uri="{FF2B5EF4-FFF2-40B4-BE49-F238E27FC236}">
                <a16:creationId xmlns:a16="http://schemas.microsoft.com/office/drawing/2014/main" id="{D27B2201-848D-0E43-AEF6-57D92EBBAA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51" r="9260" b="-3"/>
          <a:stretch/>
        </p:blipFill>
        <p:spPr>
          <a:xfrm>
            <a:off x="363474" y="484632"/>
            <a:ext cx="3371854" cy="3511948"/>
          </a:xfrm>
          <a:prstGeom prst="rect">
            <a:avLst/>
          </a:prstGeom>
        </p:spPr>
      </p:pic>
      <p:cxnSp>
        <p:nvCxnSpPr>
          <p:cNvPr id="29" name="Straight Connector 22">
            <a:extLst>
              <a:ext uri="{FF2B5EF4-FFF2-40B4-BE49-F238E27FC236}">
                <a16:creationId xmlns:a16="http://schemas.microsoft.com/office/drawing/2014/main" id="{9F37CA5D-275A-4B8C-8438-F1773C7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2672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4">
            <a:extLst>
              <a:ext uri="{FF2B5EF4-FFF2-40B4-BE49-F238E27FC236}">
                <a16:creationId xmlns:a16="http://schemas.microsoft.com/office/drawing/2014/main" id="{FBAAC1D1-BFDB-4AEB-9243-D64133AE0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4331" y="4150596"/>
            <a:ext cx="778918" cy="2231807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 descr="Imagen que contiene exterior, edificio, viejo, parado&#10;&#10;Descripción generada automáticamente">
            <a:extLst>
              <a:ext uri="{FF2B5EF4-FFF2-40B4-BE49-F238E27FC236}">
                <a16:creationId xmlns:a16="http://schemas.microsoft.com/office/drawing/2014/main" id="{10E31367-9500-4F4A-93F1-DB19890B94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664" r="10504" b="2"/>
          <a:stretch/>
        </p:blipFill>
        <p:spPr>
          <a:xfrm>
            <a:off x="1266693" y="4150596"/>
            <a:ext cx="2468635" cy="2231808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B059565-94A7-4E0A-B5C0-8127893FD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796" y="712381"/>
            <a:ext cx="4305554" cy="5596979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s-ES_tradnl" sz="2800" dirty="0"/>
              <a:t>Como ya hemos comentado, en la Edad Media la mayoría de la gente no sabia leer ni escribir. La iglesia tenía mucho poder y uno de sus trabajos principales era explicar la religión, para ello utilizarán la escultura para explicar la vida de Jesús: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ES_tradnl" sz="2800" dirty="0"/>
              <a:t>En el primer capitel vemos Adán siendo expulsado del Paraíso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s-ES_tradnl" sz="2800" dirty="0"/>
              <a:t>En </a:t>
            </a:r>
            <a:r>
              <a:rPr lang="es-ES_tradnl" sz="2800"/>
              <a:t>el segundo </a:t>
            </a:r>
            <a:r>
              <a:rPr lang="es-ES_tradnl" sz="2800" dirty="0"/>
              <a:t>capitel vemos la resurrección de Lázaro. Milagro en el que Jesús resucitó a un hombre.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698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AFFC3E1-35B6-41CE-AE7F-4DD641F28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1318438"/>
            <a:ext cx="2350185" cy="2594344"/>
          </a:xfrm>
        </p:spPr>
        <p:txBody>
          <a:bodyPr>
            <a:normAutofit/>
          </a:bodyPr>
          <a:lstStyle/>
          <a:p>
            <a:pPr algn="just"/>
            <a:r>
              <a:rPr lang="en-US" sz="2500" dirty="0" err="1"/>
              <a:t>En</a:t>
            </a:r>
            <a:r>
              <a:rPr lang="en-US" sz="2500" dirty="0"/>
              <a:t> </a:t>
            </a:r>
            <a:r>
              <a:rPr lang="en-US" sz="2500" dirty="0" err="1"/>
              <a:t>este</a:t>
            </a:r>
            <a:r>
              <a:rPr lang="en-US" sz="2500" dirty="0"/>
              <a:t> </a:t>
            </a:r>
            <a:r>
              <a:rPr lang="en-US" sz="2500" dirty="0" err="1"/>
              <a:t>capitel</a:t>
            </a:r>
            <a:r>
              <a:rPr lang="en-US" sz="2500" dirty="0"/>
              <a:t> </a:t>
            </a:r>
            <a:r>
              <a:rPr lang="en-US" sz="2500" dirty="0" err="1"/>
              <a:t>vemos</a:t>
            </a:r>
            <a:r>
              <a:rPr lang="en-US" sz="2500" dirty="0"/>
              <a:t> la </a:t>
            </a:r>
            <a:r>
              <a:rPr lang="en-US" sz="2500" dirty="0" err="1"/>
              <a:t>última</a:t>
            </a:r>
            <a:r>
              <a:rPr lang="en-US" sz="2500" dirty="0"/>
              <a:t> </a:t>
            </a:r>
            <a:r>
              <a:rPr lang="en-US" sz="2500" dirty="0" err="1"/>
              <a:t>cena</a:t>
            </a:r>
            <a:r>
              <a:rPr lang="en-US" sz="2500" dirty="0"/>
              <a:t> de Jesús con sus </a:t>
            </a:r>
            <a:r>
              <a:rPr lang="en-US" sz="2500" dirty="0" err="1"/>
              <a:t>apóstoles</a:t>
            </a:r>
            <a:r>
              <a:rPr lang="en-US" sz="2500" dirty="0"/>
              <a:t> antes de ser </a:t>
            </a:r>
            <a:r>
              <a:rPr lang="en-US" sz="2500" dirty="0" err="1"/>
              <a:t>crucificado</a:t>
            </a:r>
            <a:endParaRPr lang="en-US" sz="2500" dirty="0"/>
          </a:p>
        </p:txBody>
      </p:sp>
      <p:pic>
        <p:nvPicPr>
          <p:cNvPr id="5" name="Marcador de contenido 4" descr="Imagen que contiene exterior, viejo, tabla, fuego&#10;&#10;Descripción generada automáticamente">
            <a:extLst>
              <a:ext uri="{FF2B5EF4-FFF2-40B4-BE49-F238E27FC236}">
                <a16:creationId xmlns:a16="http://schemas.microsoft.com/office/drawing/2014/main" id="{F3BD7DEF-5E98-1A44-9C03-D53E9E03AF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83" r="10242" b="2"/>
          <a:stretch/>
        </p:blipFill>
        <p:spPr>
          <a:xfrm>
            <a:off x="3481756" y="1418578"/>
            <a:ext cx="5182183" cy="402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18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59D591-0717-7341-AB79-55CBF000D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/>
              <a:t>Para crear tu capitel, no olvides seguir el estilo que utilizaban los artistas en el románico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5E47FF6C-F3C7-F64E-BF35-7F08D4EC2F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6131" y="2286000"/>
            <a:ext cx="5634238" cy="4022725"/>
          </a:xfrm>
        </p:spPr>
      </p:pic>
    </p:spTree>
    <p:extLst>
      <p:ext uri="{BB962C8B-B14F-4D97-AF65-F5344CB8AC3E}">
        <p14:creationId xmlns:p14="http://schemas.microsoft.com/office/powerpoint/2010/main" val="2118761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61657BD-3333-446A-A16A-CBDC77C8E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4572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CAFF06-4D3A-42A5-8614-B1FA47EA0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600" y="643467"/>
            <a:ext cx="8178799" cy="5571066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2E1D67B-8912-0C41-A8CA-7A26A19C2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49" y="1533921"/>
            <a:ext cx="7937499" cy="379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597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4A09F49-AA78-C14A-AD73-EEEF4D42D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819" y="738962"/>
            <a:ext cx="5380075" cy="538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3885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230</TotalTime>
  <Words>298</Words>
  <Application>Microsoft Macintosh PowerPoint</Application>
  <PresentationFormat>Presentación en pantalla (4:3)</PresentationFormat>
  <Paragraphs>23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Calibri</vt:lpstr>
      <vt:lpstr>Tw Cen MT</vt:lpstr>
      <vt:lpstr>Tw Cen MT Condensed</vt:lpstr>
      <vt:lpstr>Wingdings 3</vt:lpstr>
      <vt:lpstr>Integral</vt:lpstr>
      <vt:lpstr>Escultura románica y Gótica</vt:lpstr>
      <vt:lpstr>1. La escultura románica</vt:lpstr>
      <vt:lpstr>Para realizar vuestra historia…debéis seguir la estética románica. </vt:lpstr>
      <vt:lpstr>Presentación de PowerPoint</vt:lpstr>
      <vt:lpstr>Presentación de PowerPoint</vt:lpstr>
      <vt:lpstr>Presentación de PowerPoint</vt:lpstr>
      <vt:lpstr>Para crear tu capitel, no olvides seguir el estilo que utilizaban los artistas en el románico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IGNACIO PARDOS ANDALUZ</dc:creator>
  <cp:lastModifiedBy>IGNACIO PARDOS ANDALUZ</cp:lastModifiedBy>
  <cp:revision>36</cp:revision>
  <cp:lastPrinted>2021-02-19T13:08:00Z</cp:lastPrinted>
  <dcterms:created xsi:type="dcterms:W3CDTF">2021-02-19T09:49:39Z</dcterms:created>
  <dcterms:modified xsi:type="dcterms:W3CDTF">2021-02-21T17:08:32Z</dcterms:modified>
</cp:coreProperties>
</file>